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9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  <p:sldMasterId id="2147483752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</p:sldIdLst>
  <p:sldSz cx="10080625" cy="7559675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-1421" y="-82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3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4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4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4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47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5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5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5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54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5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59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62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63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64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65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66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8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9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93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98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99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00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35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4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41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42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6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7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7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78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3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4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5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1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1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18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22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23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24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25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/>
          <p:cNvSpPr/>
          <p:nvPr/>
        </p:nvSpPr>
        <p:spPr>
          <a:xfrm>
            <a:off x="0" y="1008000"/>
            <a:ext cx="502920" cy="3238920"/>
          </a:xfrm>
          <a:prstGeom prst="rect">
            <a:avLst/>
          </a:prstGeom>
          <a:solidFill>
            <a:srgbClr val="3465A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288000"/>
            <a:ext cx="502920" cy="1150920"/>
          </a:xfrm>
          <a:prstGeom prst="rect">
            <a:avLst/>
          </a:prstGeom>
          <a:solidFill>
            <a:srgbClr val="3465A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42" name="TextShape 4"/>
          <p:cNvSpPr txBox="1"/>
          <p:nvPr/>
        </p:nvSpPr>
        <p:spPr>
          <a:xfrm>
            <a:off x="6870600" y="6984000"/>
            <a:ext cx="2777400" cy="375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r"/>
            <a:fld id="{100D33A0-B782-41B7-A59B-4579A08D9DF7}" type="slidenum">
              <a:rPr lang="ru-RU" sz="1600" b="0" strike="noStrike" spc="-1">
                <a:solidFill>
                  <a:srgbClr val="3465A4"/>
                </a:solidFill>
                <a:latin typeface="Arial Black"/>
              </a:rPr>
              <a:t>‹#›</a:t>
            </a:fld>
            <a:endParaRPr lang="ru-RU" sz="1600" b="0" strike="noStrike" spc="-1">
              <a:solidFill>
                <a:srgbClr val="3465A4"/>
              </a:solidFill>
              <a:latin typeface="Arial Blac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0" y="288000"/>
            <a:ext cx="502920" cy="1150920"/>
          </a:xfrm>
          <a:prstGeom prst="rect">
            <a:avLst/>
          </a:prstGeom>
          <a:solidFill>
            <a:srgbClr val="3465A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ru-RU" sz="18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560" cy="4383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560" cy="4383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83" name="TextShape 5"/>
          <p:cNvSpPr txBox="1"/>
          <p:nvPr/>
        </p:nvSpPr>
        <p:spPr>
          <a:xfrm>
            <a:off x="6870960" y="6984360"/>
            <a:ext cx="2777400" cy="375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r"/>
            <a:fld id="{27D6F563-EF83-4C63-A527-8BC0B3B68DBE}" type="slidenum">
              <a:rPr lang="ru-RU" sz="1600" b="0" strike="noStrike" spc="-1">
                <a:solidFill>
                  <a:srgbClr val="3465A4"/>
                </a:solidFill>
                <a:latin typeface="Arial Black"/>
              </a:rPr>
              <a:t>‹#›</a:t>
            </a:fld>
            <a:endParaRPr lang="ru-RU" sz="1600" b="0" strike="noStrike" spc="-1">
              <a:solidFill>
                <a:srgbClr val="3465A4"/>
              </a:solidFill>
              <a:latin typeface="Arial Blac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0" y="288000"/>
            <a:ext cx="502920" cy="1150920"/>
          </a:xfrm>
          <a:prstGeom prst="rect">
            <a:avLst/>
          </a:prstGeom>
          <a:solidFill>
            <a:srgbClr val="3465A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123" name="TextShape 4"/>
          <p:cNvSpPr txBox="1"/>
          <p:nvPr/>
        </p:nvSpPr>
        <p:spPr>
          <a:xfrm>
            <a:off x="6870960" y="6984360"/>
            <a:ext cx="2777400" cy="375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r"/>
            <a:fld id="{3FED30FD-DD30-4BCC-9CAF-5D8DAA41295B}" type="slidenum">
              <a:rPr lang="ru-RU" sz="1600" b="0" strike="noStrike" spc="-1">
                <a:solidFill>
                  <a:srgbClr val="3465A4"/>
                </a:solidFill>
                <a:latin typeface="Arial Black"/>
              </a:rPr>
              <a:t>‹#›</a:t>
            </a:fld>
            <a:endParaRPr lang="ru-RU" sz="1600" b="0" strike="noStrike" spc="-1">
              <a:solidFill>
                <a:srgbClr val="3465A4"/>
              </a:solidFill>
              <a:latin typeface="Arial Blac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/>
    <p:bodyStyle/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0" y="288000"/>
            <a:ext cx="502920" cy="1150920"/>
          </a:xfrm>
          <a:prstGeom prst="rect">
            <a:avLst/>
          </a:prstGeom>
          <a:solidFill>
            <a:srgbClr val="3465A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1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ru-RU" sz="18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2090520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1640" cy="2090520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164" name="TextShape 5"/>
          <p:cNvSpPr txBox="1"/>
          <p:nvPr/>
        </p:nvSpPr>
        <p:spPr>
          <a:xfrm>
            <a:off x="6870960" y="6984360"/>
            <a:ext cx="2777400" cy="375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r"/>
            <a:fld id="{87B26C98-EDEE-4641-B1DE-3B79AD044F90}" type="slidenum">
              <a:rPr lang="ru-RU" sz="1600" b="0" strike="noStrike" spc="-1">
                <a:solidFill>
                  <a:srgbClr val="3465A4"/>
                </a:solidFill>
                <a:latin typeface="Arial Black"/>
              </a:rPr>
              <a:t>‹#›</a:t>
            </a:fld>
            <a:endParaRPr lang="ru-RU" sz="1600" b="0" strike="noStrike" spc="-1">
              <a:solidFill>
                <a:srgbClr val="3465A4"/>
              </a:solidFill>
              <a:latin typeface="Arial Blac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/>
    <p:bodyStyle/>
    <p:otherStyle/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0" y="288000"/>
            <a:ext cx="502920" cy="1150920"/>
          </a:xfrm>
          <a:prstGeom prst="rect">
            <a:avLst/>
          </a:prstGeom>
          <a:solidFill>
            <a:srgbClr val="3465A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2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ru-RU" sz="18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560" cy="2090520"/>
          </a:xfrm>
          <a:prstGeom prst="rect">
            <a:avLst/>
          </a:prstGeom>
        </p:spPr>
        <p:txBody>
          <a:bodyPr lIns="0" tIns="0" rIns="0" bIns="0">
            <a:normAutofit fontScale="41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560" cy="2090520"/>
          </a:xfrm>
          <a:prstGeom prst="rect">
            <a:avLst/>
          </a:prstGeom>
        </p:spPr>
        <p:txBody>
          <a:bodyPr lIns="0" tIns="0" rIns="0" bIns="0">
            <a:normAutofit fontScale="41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205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1640" cy="2090520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206" name="TextShape 6"/>
          <p:cNvSpPr txBox="1"/>
          <p:nvPr/>
        </p:nvSpPr>
        <p:spPr>
          <a:xfrm>
            <a:off x="6870960" y="6984360"/>
            <a:ext cx="2777400" cy="375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r"/>
            <a:fld id="{B575E201-E5B0-4AC3-A17C-27EB9D9B3722}" type="slidenum">
              <a:rPr lang="ru-RU" sz="1600" b="0" strike="noStrike" spc="-1">
                <a:solidFill>
                  <a:srgbClr val="3465A4"/>
                </a:solidFill>
                <a:latin typeface="Arial Black"/>
              </a:rPr>
              <a:t>‹#›</a:t>
            </a:fld>
            <a:endParaRPr lang="ru-RU" sz="1600" b="0" strike="noStrike" spc="-1">
              <a:solidFill>
                <a:srgbClr val="3465A4"/>
              </a:solidFill>
              <a:latin typeface="Arial Blac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/>
    <p:bodyStyle/>
    <p:otherStyle/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0" y="288000"/>
            <a:ext cx="502920" cy="1150920"/>
          </a:xfrm>
          <a:prstGeom prst="rect">
            <a:avLst/>
          </a:prstGeom>
          <a:solidFill>
            <a:srgbClr val="3465A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4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ru-RU" sz="18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560" cy="2090520"/>
          </a:xfrm>
          <a:prstGeom prst="rect">
            <a:avLst/>
          </a:prstGeom>
        </p:spPr>
        <p:txBody>
          <a:bodyPr lIns="0" tIns="0" rIns="0" bIns="0">
            <a:normAutofit fontScale="41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560" cy="2090520"/>
          </a:xfrm>
          <a:prstGeom prst="rect">
            <a:avLst/>
          </a:prstGeom>
        </p:spPr>
        <p:txBody>
          <a:bodyPr lIns="0" tIns="0" rIns="0" bIns="0">
            <a:normAutofit fontScale="41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247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560" cy="2090520"/>
          </a:xfrm>
          <a:prstGeom prst="rect">
            <a:avLst/>
          </a:prstGeom>
        </p:spPr>
        <p:txBody>
          <a:bodyPr lIns="0" tIns="0" rIns="0" bIns="0">
            <a:normAutofit fontScale="41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248" name="PlaceHolder 6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560" cy="2090520"/>
          </a:xfrm>
          <a:prstGeom prst="rect">
            <a:avLst/>
          </a:prstGeom>
        </p:spPr>
        <p:txBody>
          <a:bodyPr lIns="0" tIns="0" rIns="0" bIns="0">
            <a:normAutofit fontScale="41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249" name="TextShape 7"/>
          <p:cNvSpPr txBox="1"/>
          <p:nvPr/>
        </p:nvSpPr>
        <p:spPr>
          <a:xfrm>
            <a:off x="6870960" y="6984360"/>
            <a:ext cx="2777400" cy="375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r"/>
            <a:fld id="{6A6C2AAF-2BCF-4CAF-9F45-D979127931FC}" type="slidenum">
              <a:rPr lang="ru-RU" sz="1600" b="0" strike="noStrike" spc="-1">
                <a:solidFill>
                  <a:srgbClr val="3465A4"/>
                </a:solidFill>
                <a:latin typeface="Arial Black"/>
              </a:rPr>
              <a:t>‹#›</a:t>
            </a:fld>
            <a:endParaRPr lang="ru-RU" sz="1600" b="0" strike="noStrike" spc="-1">
              <a:solidFill>
                <a:srgbClr val="3465A4"/>
              </a:solidFill>
              <a:latin typeface="Arial Blac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/>
    <p:bodyStyle/>
    <p:otherStyle/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0" y="288000"/>
            <a:ext cx="502920" cy="1150920"/>
          </a:xfrm>
          <a:prstGeom prst="rect">
            <a:avLst/>
          </a:prstGeom>
          <a:solidFill>
            <a:srgbClr val="3465A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7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288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289" name="TextShape 4"/>
          <p:cNvSpPr txBox="1"/>
          <p:nvPr/>
        </p:nvSpPr>
        <p:spPr>
          <a:xfrm>
            <a:off x="6870960" y="6984360"/>
            <a:ext cx="2777400" cy="375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r"/>
            <a:fld id="{B7EA914D-0106-4437-A18F-1913C43EAE8F}" type="slidenum">
              <a:rPr lang="ru-RU" sz="1600" b="0" strike="noStrike" spc="-1">
                <a:solidFill>
                  <a:srgbClr val="3465A4"/>
                </a:solidFill>
                <a:latin typeface="Arial Black"/>
              </a:rPr>
              <a:t>‹#›</a:t>
            </a:fld>
            <a:endParaRPr lang="ru-RU" sz="1600" b="0" strike="noStrike" spc="-1">
              <a:solidFill>
                <a:srgbClr val="3465A4"/>
              </a:solidFill>
              <a:latin typeface="Arial Blac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/>
    <p:bodyStyle/>
    <p:otherStyle/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0" y="288000"/>
            <a:ext cx="502920" cy="1150920"/>
          </a:xfrm>
          <a:prstGeom prst="rect">
            <a:avLst/>
          </a:prstGeom>
          <a:solidFill>
            <a:srgbClr val="3465A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7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ru-RU" sz="18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328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2090520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32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1640" cy="2090520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330" name="TextShape 5"/>
          <p:cNvSpPr txBox="1"/>
          <p:nvPr/>
        </p:nvSpPr>
        <p:spPr>
          <a:xfrm>
            <a:off x="6870960" y="6984360"/>
            <a:ext cx="2777400" cy="375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r"/>
            <a:fld id="{C75DA488-E4E7-480A-BDA7-FFEB2CF07B1F}" type="slidenum">
              <a:rPr lang="ru-RU" sz="1600" b="0" strike="noStrike" spc="-1">
                <a:solidFill>
                  <a:srgbClr val="3465A4"/>
                </a:solidFill>
                <a:latin typeface="Arial Black"/>
              </a:rPr>
              <a:t>‹#›</a:t>
            </a:fld>
            <a:endParaRPr lang="ru-RU" sz="1600" b="0" strike="noStrike" spc="-1">
              <a:solidFill>
                <a:srgbClr val="3465A4"/>
              </a:solidFill>
              <a:latin typeface="Arial Blac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9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9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3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3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CustomShape 1"/>
          <p:cNvSpPr/>
          <p:nvPr/>
        </p:nvSpPr>
        <p:spPr>
          <a:xfrm>
            <a:off x="792000" y="1008000"/>
            <a:ext cx="8566920" cy="323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 dirty="0">
                <a:solidFill>
                  <a:srgbClr val="333333"/>
                </a:solidFill>
                <a:latin typeface="Arial"/>
                <a:ea typeface="DejaVu Sans"/>
              </a:rPr>
              <a:t>Образовательный центр МГТУ им. Н.Э. Баумана</a:t>
            </a:r>
            <a:endParaRPr lang="ru-RU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ru-RU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3200" b="1" strike="noStrike" spc="-1" dirty="0">
                <a:solidFill>
                  <a:srgbClr val="333333"/>
                </a:solidFill>
                <a:latin typeface="Arial"/>
                <a:ea typeface="DejaVu Sans"/>
              </a:rPr>
              <a:t>Выпускная квалификационная работа </a:t>
            </a:r>
            <a:endParaRPr lang="ru-RU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3200" b="1" strike="noStrike" spc="-1" dirty="0">
                <a:solidFill>
                  <a:srgbClr val="333333"/>
                </a:solidFill>
                <a:latin typeface="Arial"/>
                <a:ea typeface="DejaVu Sans"/>
              </a:rPr>
              <a:t>по курсу "</a:t>
            </a:r>
            <a:r>
              <a:rPr lang="ru-RU" sz="3200" b="1" strike="noStrike" spc="-1" dirty="0" err="1">
                <a:solidFill>
                  <a:srgbClr val="333333"/>
                </a:solidFill>
                <a:latin typeface="Arial"/>
                <a:ea typeface="DejaVu Sans"/>
              </a:rPr>
              <a:t>Data</a:t>
            </a:r>
            <a:r>
              <a:rPr lang="ru-RU" sz="3200" b="1" strike="noStrike" spc="-1" dirty="0">
                <a:solidFill>
                  <a:srgbClr val="333333"/>
                </a:solidFill>
                <a:latin typeface="Arial"/>
                <a:ea typeface="DejaVu Sans"/>
              </a:rPr>
              <a:t> </a:t>
            </a:r>
            <a:r>
              <a:rPr lang="ru-RU" sz="3200" b="1" strike="noStrike" spc="-1" dirty="0" err="1">
                <a:solidFill>
                  <a:srgbClr val="333333"/>
                </a:solidFill>
                <a:latin typeface="Arial"/>
                <a:ea typeface="DejaVu Sans"/>
              </a:rPr>
              <a:t>Science</a:t>
            </a:r>
            <a:r>
              <a:rPr lang="ru-RU" sz="3200" b="1" strike="noStrike" spc="-1" dirty="0">
                <a:solidFill>
                  <a:srgbClr val="333333"/>
                </a:solidFill>
                <a:latin typeface="Arial"/>
                <a:ea typeface="DejaVu Sans"/>
              </a:rPr>
              <a:t>"</a:t>
            </a:r>
            <a:endParaRPr lang="ru-RU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ru-RU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400" b="0" strike="noStrike" spc="-1" dirty="0">
                <a:solidFill>
                  <a:srgbClr val="333333"/>
                </a:solidFill>
                <a:latin typeface="Arial"/>
                <a:ea typeface="DejaVu Sans"/>
              </a:rPr>
              <a:t>Слушатель: </a:t>
            </a:r>
            <a:r>
              <a:rPr lang="ru-RU" sz="2400" spc="-1" dirty="0" err="1" smtClean="0">
                <a:solidFill>
                  <a:srgbClr val="333333"/>
                </a:solidFill>
                <a:latin typeface="Arial"/>
                <a:ea typeface="DejaVu Sans"/>
              </a:rPr>
              <a:t>Пустовойтова</a:t>
            </a:r>
            <a:r>
              <a:rPr lang="ru-RU" sz="2400" spc="-1" smtClean="0">
                <a:solidFill>
                  <a:srgbClr val="333333"/>
                </a:solidFill>
                <a:latin typeface="Arial"/>
                <a:ea typeface="DejaVu Sans"/>
              </a:rPr>
              <a:t> Анна</a:t>
            </a:r>
            <a:endParaRPr lang="ru-RU" sz="2400" b="0" strike="noStrike" spc="-1" dirty="0">
              <a:latin typeface="Arial"/>
            </a:endParaRPr>
          </a:p>
        </p:txBody>
      </p:sp>
      <p:sp>
        <p:nvSpPr>
          <p:cNvPr id="368" name="CustomShape 2"/>
          <p:cNvSpPr/>
          <p:nvPr/>
        </p:nvSpPr>
        <p:spPr>
          <a:xfrm>
            <a:off x="792000" y="4680000"/>
            <a:ext cx="8566920" cy="220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  <a:spcAft>
                <a:spcPts val="1134"/>
              </a:spcAft>
            </a:pPr>
            <a:r>
              <a:rPr lang="ru-RU" sz="2600" b="1" strike="noStrike" spc="-1">
                <a:solidFill>
                  <a:srgbClr val="3465A4"/>
                </a:solidFill>
                <a:latin typeface="Arial"/>
                <a:ea typeface="DejaVu Sans"/>
              </a:rPr>
              <a:t>Тема: Прогнозирование конечных свойств </a:t>
            </a:r>
            <a:endParaRPr lang="ru-RU" sz="26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34"/>
              </a:spcAft>
            </a:pPr>
            <a:r>
              <a:rPr lang="ru-RU" sz="2600" b="1" strike="noStrike" spc="-1">
                <a:solidFill>
                  <a:srgbClr val="3465A4"/>
                </a:solidFill>
                <a:latin typeface="Arial"/>
                <a:ea typeface="DejaVu Sans"/>
              </a:rPr>
              <a:t>новых материалов (композиционных материалов)</a:t>
            </a:r>
            <a:endParaRPr lang="ru-RU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Выходные переменные</a:t>
            </a:r>
            <a:endParaRPr lang="ru-RU" sz="3600" b="0" strike="noStrike" spc="-1">
              <a:latin typeface="Arial"/>
            </a:endParaRPr>
          </a:p>
        </p:txBody>
      </p:sp>
      <p:pic>
        <p:nvPicPr>
          <p:cNvPr id="394" name="Рисунок 393"/>
          <p:cNvPicPr/>
          <p:nvPr/>
        </p:nvPicPr>
        <p:blipFill>
          <a:blip r:embed="rId2"/>
          <a:stretch/>
        </p:blipFill>
        <p:spPr>
          <a:xfrm>
            <a:off x="719640" y="2100960"/>
            <a:ext cx="2850480" cy="1656360"/>
          </a:xfrm>
          <a:prstGeom prst="rect">
            <a:avLst/>
          </a:prstGeom>
          <a:ln>
            <a:noFill/>
          </a:ln>
        </p:spPr>
      </p:pic>
      <p:pic>
        <p:nvPicPr>
          <p:cNvPr id="395" name="Рисунок 394"/>
          <p:cNvPicPr/>
          <p:nvPr/>
        </p:nvPicPr>
        <p:blipFill>
          <a:blip r:embed="rId3"/>
          <a:stretch/>
        </p:blipFill>
        <p:spPr>
          <a:xfrm>
            <a:off x="3714120" y="2121120"/>
            <a:ext cx="2850480" cy="1616040"/>
          </a:xfrm>
          <a:prstGeom prst="rect">
            <a:avLst/>
          </a:prstGeom>
          <a:ln>
            <a:noFill/>
          </a:ln>
        </p:spPr>
      </p:pic>
      <p:pic>
        <p:nvPicPr>
          <p:cNvPr id="396" name="Рисунок 395"/>
          <p:cNvPicPr/>
          <p:nvPr/>
        </p:nvPicPr>
        <p:blipFill>
          <a:blip r:embed="rId4"/>
          <a:stretch/>
        </p:blipFill>
        <p:spPr>
          <a:xfrm>
            <a:off x="6708600" y="2052000"/>
            <a:ext cx="2850480" cy="1704240"/>
          </a:xfrm>
          <a:prstGeom prst="rect">
            <a:avLst/>
          </a:prstGeom>
          <a:ln>
            <a:noFill/>
          </a:ln>
        </p:spPr>
      </p:pic>
      <p:sp>
        <p:nvSpPr>
          <p:cNvPr id="397" name="CustomShape 2"/>
          <p:cNvSpPr/>
          <p:nvPr/>
        </p:nvSpPr>
        <p:spPr>
          <a:xfrm>
            <a:off x="2592000" y="3996000"/>
            <a:ext cx="4751640" cy="26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  <a:spcAft>
                <a:spcPts val="1414"/>
              </a:spcAft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Для каждого признака — отдельная модель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модуль упругости при растяжении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прочность при растяжении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соотношение матрица-наполнитель</a:t>
            </a:r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CustomShape 1"/>
          <p:cNvSpPr/>
          <p:nvPr/>
        </p:nvSpPr>
        <p:spPr>
          <a:xfrm>
            <a:off x="648000" y="288000"/>
            <a:ext cx="8927640" cy="11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Входные переменные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399" name="CustomShape 2"/>
          <p:cNvSpPr/>
          <p:nvPr/>
        </p:nvSpPr>
        <p:spPr>
          <a:xfrm>
            <a:off x="792000" y="2880000"/>
            <a:ext cx="8566920" cy="410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3640">
              <a:lnSpc>
                <a:spcPct val="100000"/>
              </a:lnSpc>
              <a:spcBef>
                <a:spcPts val="850"/>
              </a:spcBef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разделить на количественные и категориальные</a:t>
            </a:r>
          </a:p>
          <a:p>
            <a:pPr marL="432000" indent="-323640">
              <a:lnSpc>
                <a:spcPct val="100000"/>
              </a:lnSpc>
              <a:spcBef>
                <a:spcPts val="850"/>
              </a:spcBef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категориальные («Угол нашивки») - OrdinalEncoder</a:t>
            </a:r>
          </a:p>
          <a:p>
            <a:pPr marL="864000" lvl="1" indent="-323640">
              <a:lnSpc>
                <a:spcPct val="100000"/>
              </a:lnSpc>
              <a:spcBef>
                <a:spcPts val="850"/>
              </a:spcBef>
              <a:buClr>
                <a:srgbClr val="3465A4"/>
              </a:buClr>
              <a:buSzPct val="75000"/>
              <a:buFont typeface="Symbol"/>
              <a:buChar char=""/>
            </a:pPr>
            <a:r>
              <a:rPr lang="ru-RU" sz="1800" b="0" strike="noStrike" spc="-1">
                <a:latin typeface="Arial"/>
              </a:rPr>
              <a:t>список значений стал [0, 1]</a:t>
            </a:r>
          </a:p>
          <a:p>
            <a:pPr marL="432000" indent="-323640">
              <a:lnSpc>
                <a:spcPct val="100000"/>
              </a:lnSpc>
              <a:spcBef>
                <a:spcPts val="850"/>
              </a:spcBef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количественные (остальные) — StandardScaler</a:t>
            </a:r>
          </a:p>
          <a:p>
            <a:pPr marL="864000" lvl="1" indent="-323640">
              <a:lnSpc>
                <a:spcPct val="100000"/>
              </a:lnSpc>
              <a:spcBef>
                <a:spcPts val="850"/>
              </a:spcBef>
              <a:buClr>
                <a:srgbClr val="3465A4"/>
              </a:buClr>
              <a:buSzPct val="75000"/>
              <a:buFont typeface="Symbol"/>
              <a:buChar char=""/>
            </a:pPr>
            <a:r>
              <a:rPr lang="ru-RU" sz="1800" b="0" strike="noStrike" spc="-1">
                <a:latin typeface="Arial"/>
              </a:rPr>
              <a:t>матожидание стало 0</a:t>
            </a:r>
          </a:p>
          <a:p>
            <a:pPr marL="864000" lvl="1" indent="-323640">
              <a:lnSpc>
                <a:spcPct val="100000"/>
              </a:lnSpc>
              <a:spcBef>
                <a:spcPts val="850"/>
              </a:spcBef>
              <a:buClr>
                <a:srgbClr val="3465A4"/>
              </a:buClr>
              <a:buSzPct val="75000"/>
              <a:buFont typeface="Symbol"/>
              <a:buChar char=""/>
            </a:pPr>
            <a:r>
              <a:rPr lang="ru-RU" sz="1800" b="0" strike="noStrike" spc="-1">
                <a:latin typeface="Arial"/>
              </a:rPr>
              <a:t>стандартное отклонение стало 1</a:t>
            </a:r>
          </a:p>
          <a:p>
            <a:pPr marL="432000" indent="-323640">
              <a:lnSpc>
                <a:spcPct val="100000"/>
              </a:lnSpc>
              <a:spcBef>
                <a:spcPts val="850"/>
              </a:spcBef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создать объект-препроцесор, сохранить вместе с моделью</a:t>
            </a:r>
          </a:p>
          <a:p>
            <a:pPr marL="864000" lvl="1" indent="-323640">
              <a:lnSpc>
                <a:spcPct val="100000"/>
              </a:lnSpc>
              <a:spcBef>
                <a:spcPts val="850"/>
              </a:spcBef>
              <a:buClr>
                <a:srgbClr val="3465A4"/>
              </a:buClr>
              <a:buSzPct val="75000"/>
              <a:buFont typeface="Symbol"/>
              <a:buChar char=""/>
            </a:pPr>
            <a:r>
              <a:rPr lang="ru-RU" sz="1800" b="0" strike="noStrike" spc="-1">
                <a:latin typeface="Arial"/>
              </a:rPr>
              <a:t>для train — fit_transform</a:t>
            </a:r>
          </a:p>
          <a:p>
            <a:pPr marL="864000" lvl="1" indent="-323640">
              <a:lnSpc>
                <a:spcPct val="100000"/>
              </a:lnSpc>
              <a:spcBef>
                <a:spcPts val="850"/>
              </a:spcBef>
              <a:buClr>
                <a:srgbClr val="3465A4"/>
              </a:buClr>
              <a:buSzPct val="75000"/>
              <a:buFont typeface="Symbol"/>
              <a:buChar char=""/>
            </a:pPr>
            <a:r>
              <a:rPr lang="ru-RU" sz="1800" b="0" strike="noStrike" spc="-1">
                <a:latin typeface="Arial"/>
              </a:rPr>
              <a:t>для test — transform</a:t>
            </a:r>
          </a:p>
          <a:p>
            <a:pPr marL="864000" lvl="1" indent="-323640">
              <a:lnSpc>
                <a:spcPct val="100000"/>
              </a:lnSpc>
              <a:spcBef>
                <a:spcPts val="850"/>
              </a:spcBef>
              <a:buClr>
                <a:srgbClr val="3465A4"/>
              </a:buClr>
              <a:buSzPct val="75000"/>
              <a:buFont typeface="Symbol"/>
              <a:buChar char=""/>
            </a:pPr>
            <a:r>
              <a:rPr lang="ru-RU" sz="1800" b="0" strike="noStrike" spc="-1">
                <a:latin typeface="Arial"/>
              </a:rPr>
              <a:t>для введенных данных — transfom</a:t>
            </a:r>
          </a:p>
        </p:txBody>
      </p:sp>
      <p:sp>
        <p:nvSpPr>
          <p:cNvPr id="400" name="CustomShape 3"/>
          <p:cNvSpPr/>
          <p:nvPr/>
        </p:nvSpPr>
        <p:spPr>
          <a:xfrm>
            <a:off x="576000" y="1584000"/>
            <a:ext cx="8999640" cy="86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 lnSpcReduction="10000"/>
          </a:bodyPr>
          <a:lstStyle/>
          <a:p>
            <a:pPr algn="ctr">
              <a:lnSpc>
                <a:spcPct val="100000"/>
              </a:lnSpc>
              <a:spcBef>
                <a:spcPts val="1417"/>
              </a:spcBef>
            </a:pPr>
            <a:r>
              <a:rPr lang="ru-RU" sz="2400" b="0" strike="noStrike" spc="-1">
                <a:solidFill>
                  <a:srgbClr val="3465A4"/>
                </a:solidFill>
                <a:latin typeface="Arial"/>
              </a:rPr>
              <a:t>Значения признаков в разных диапазонах =&gt; 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417"/>
              </a:spcBef>
            </a:pPr>
            <a:r>
              <a:rPr lang="ru-RU" sz="2400" b="0" strike="noStrike" spc="-1">
                <a:solidFill>
                  <a:srgbClr val="3465A4"/>
                </a:solidFill>
                <a:latin typeface="Arial"/>
              </a:rPr>
              <a:t>необходим препроцессинг</a:t>
            </a:r>
            <a:endParaRPr lang="ru-RU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Метрики качества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402" name="CustomShape 2"/>
          <p:cNvSpPr/>
          <p:nvPr/>
        </p:nvSpPr>
        <p:spPr>
          <a:xfrm>
            <a:off x="720000" y="1728000"/>
            <a:ext cx="8854920" cy="503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333333"/>
                </a:solidFill>
                <a:latin typeface="Arial"/>
                <a:ea typeface="DejaVu Sans"/>
              </a:rPr>
              <a:t>R2 или коэффициент детерминации </a:t>
            </a:r>
            <a:endParaRPr lang="ru-RU" sz="24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333333"/>
                </a:solidFill>
                <a:latin typeface="Arial"/>
                <a:ea typeface="DejaVu Sans"/>
              </a:rPr>
              <a:t>RMSE (Root Mean Squared Error) или корень из средней квадратичной ошибки</a:t>
            </a:r>
            <a:endParaRPr lang="ru-RU" sz="24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333333"/>
                </a:solidFill>
                <a:latin typeface="Arial"/>
                <a:ea typeface="DejaVu Sans"/>
              </a:rPr>
              <a:t>MAE (Mean Absolute Error) или средняя абсолютная ошибка</a:t>
            </a:r>
            <a:endParaRPr lang="ru-RU" sz="24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333333"/>
                </a:solidFill>
                <a:latin typeface="Arial"/>
                <a:ea typeface="DejaVu Sans"/>
              </a:rPr>
              <a:t>MAPE (Mean Absolute Percentage Error) или средняя абсолютная процентная ошибка</a:t>
            </a:r>
            <a:endParaRPr lang="ru-RU" sz="24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333333"/>
                </a:solidFill>
                <a:latin typeface="Arial"/>
                <a:ea typeface="DejaVu Sans"/>
              </a:rPr>
              <a:t>max error или максимальная ошибка данной модели</a:t>
            </a:r>
            <a:endParaRPr lang="ru-RU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Модели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404" name="CustomShape 2"/>
          <p:cNvSpPr/>
          <p:nvPr/>
        </p:nvSpPr>
        <p:spPr>
          <a:xfrm>
            <a:off x="720000" y="1728000"/>
            <a:ext cx="8854920" cy="503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600" b="0" strike="noStrike" spc="-1">
                <a:solidFill>
                  <a:srgbClr val="333333"/>
                </a:solidFill>
                <a:latin typeface="Arial"/>
                <a:ea typeface="DejaVu Sans"/>
              </a:rPr>
              <a:t>Линейная регрессия</a:t>
            </a:r>
            <a:endParaRPr lang="ru-RU" sz="26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600" b="0" strike="noStrike" spc="-1">
                <a:solidFill>
                  <a:srgbClr val="333333"/>
                </a:solidFill>
                <a:latin typeface="Arial"/>
                <a:ea typeface="DejaVu Sans"/>
              </a:rPr>
              <a:t>Лассо (LASSO) и гребневая (Ridge) регрессия</a:t>
            </a:r>
            <a:endParaRPr lang="ru-RU" sz="26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600" b="0" strike="noStrike" spc="-1">
                <a:solidFill>
                  <a:srgbClr val="333333"/>
                </a:solidFill>
                <a:latin typeface="Arial"/>
                <a:ea typeface="DejaVu Sans"/>
              </a:rPr>
              <a:t>Метод опорных векторов для регрессии</a:t>
            </a:r>
            <a:endParaRPr lang="ru-RU" sz="26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600" b="0" strike="noStrike" spc="-1">
                <a:solidFill>
                  <a:srgbClr val="333333"/>
                </a:solidFill>
                <a:latin typeface="Arial"/>
                <a:ea typeface="DejaVu Sans"/>
              </a:rPr>
              <a:t>Метод k-ближайших соседей</a:t>
            </a:r>
            <a:endParaRPr lang="ru-RU" sz="26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600" b="0" strike="noStrike" spc="-1">
                <a:solidFill>
                  <a:srgbClr val="333333"/>
                </a:solidFill>
                <a:latin typeface="Arial"/>
                <a:ea typeface="DejaVu Sans"/>
              </a:rPr>
              <a:t>Деревья решений</a:t>
            </a:r>
            <a:endParaRPr lang="ru-RU" sz="26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600" b="0" strike="noStrike" spc="-1">
                <a:solidFill>
                  <a:srgbClr val="333333"/>
                </a:solidFill>
                <a:latin typeface="Arial"/>
                <a:ea typeface="DejaVu Sans"/>
              </a:rPr>
              <a:t>Случайный лес</a:t>
            </a:r>
            <a:endParaRPr lang="ru-RU" sz="26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600" b="0" strike="noStrike" spc="-1">
                <a:solidFill>
                  <a:srgbClr val="333333"/>
                </a:solidFill>
                <a:latin typeface="Arial"/>
                <a:ea typeface="DejaVu Sans"/>
              </a:rPr>
              <a:t>Градиентный бустинг</a:t>
            </a:r>
            <a:endParaRPr lang="ru-RU" sz="26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600" b="0" strike="noStrike" spc="-1">
                <a:solidFill>
                  <a:srgbClr val="333333"/>
                </a:solidFill>
                <a:latin typeface="Arial"/>
                <a:ea typeface="DejaVu Sans"/>
              </a:rPr>
              <a:t>Нейронная сеть</a:t>
            </a:r>
            <a:endParaRPr lang="ru-RU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Модель для </a:t>
            </a:r>
            <a:r>
              <a:t/>
            </a:r>
            <a:br/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модуля упругости при растяжении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406" name="CustomShape 2"/>
          <p:cNvSpPr/>
          <p:nvPr/>
        </p:nvSpPr>
        <p:spPr>
          <a:xfrm>
            <a:off x="720000" y="1728000"/>
            <a:ext cx="4103640" cy="280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Значения выхода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от 64 до 83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По умолчанию </a:t>
            </a: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Arial"/>
              </a:rPr>
              <a:t>→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После подбора 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гиперпараметров </a:t>
            </a: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Arial"/>
              </a:rPr>
              <a:t>↓</a:t>
            </a:r>
            <a:endParaRPr lang="ru-RU" sz="2000" b="0" strike="noStrike" spc="-1">
              <a:latin typeface="Arial"/>
            </a:endParaRPr>
          </a:p>
        </p:txBody>
      </p:sp>
      <p:pic>
        <p:nvPicPr>
          <p:cNvPr id="407" name="Рисунок 406"/>
          <p:cNvPicPr/>
          <p:nvPr/>
        </p:nvPicPr>
        <p:blipFill>
          <a:blip r:embed="rId2"/>
          <a:stretch/>
        </p:blipFill>
        <p:spPr>
          <a:xfrm>
            <a:off x="5096880" y="1836720"/>
            <a:ext cx="4481280" cy="2266200"/>
          </a:xfrm>
          <a:prstGeom prst="rect">
            <a:avLst/>
          </a:prstGeom>
          <a:ln>
            <a:noFill/>
          </a:ln>
        </p:spPr>
      </p:pic>
      <p:pic>
        <p:nvPicPr>
          <p:cNvPr id="408" name="Рисунок 407"/>
          <p:cNvPicPr/>
          <p:nvPr/>
        </p:nvPicPr>
        <p:blipFill>
          <a:blip r:embed="rId3"/>
          <a:stretch/>
        </p:blipFill>
        <p:spPr>
          <a:xfrm>
            <a:off x="533520" y="4680000"/>
            <a:ext cx="9041400" cy="1726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Модель для </a:t>
            </a:r>
            <a:r>
              <a:t/>
            </a:r>
            <a:br/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модуля упругости при растяжении</a:t>
            </a:r>
            <a:endParaRPr lang="ru-RU" sz="3600" b="0" strike="noStrike" spc="-1">
              <a:latin typeface="Arial"/>
            </a:endParaRPr>
          </a:p>
        </p:txBody>
      </p:sp>
      <p:pic>
        <p:nvPicPr>
          <p:cNvPr id="410" name="Рисунок 409"/>
          <p:cNvPicPr/>
          <p:nvPr/>
        </p:nvPicPr>
        <p:blipFill>
          <a:blip r:embed="rId2"/>
          <a:stretch/>
        </p:blipFill>
        <p:spPr>
          <a:xfrm>
            <a:off x="2297160" y="1620000"/>
            <a:ext cx="5457960" cy="2374920"/>
          </a:xfrm>
          <a:prstGeom prst="rect">
            <a:avLst/>
          </a:prstGeom>
          <a:ln>
            <a:noFill/>
          </a:ln>
        </p:spPr>
      </p:pic>
      <p:pic>
        <p:nvPicPr>
          <p:cNvPr id="411" name="Рисунок 410"/>
          <p:cNvPicPr/>
          <p:nvPr/>
        </p:nvPicPr>
        <p:blipFill>
          <a:blip r:embed="rId3"/>
          <a:stretch/>
        </p:blipFill>
        <p:spPr>
          <a:xfrm>
            <a:off x="1656000" y="4212000"/>
            <a:ext cx="6807960" cy="1078920"/>
          </a:xfrm>
          <a:prstGeom prst="rect">
            <a:avLst/>
          </a:prstGeom>
          <a:ln>
            <a:noFill/>
          </a:ln>
        </p:spPr>
      </p:pic>
      <p:pic>
        <p:nvPicPr>
          <p:cNvPr id="412" name="Рисунок 411"/>
          <p:cNvPicPr/>
          <p:nvPr/>
        </p:nvPicPr>
        <p:blipFill>
          <a:blip r:embed="rId4"/>
          <a:stretch/>
        </p:blipFill>
        <p:spPr>
          <a:xfrm>
            <a:off x="1656000" y="5472000"/>
            <a:ext cx="6766920" cy="1151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Модель для </a:t>
            </a:r>
            <a:r>
              <a:t/>
            </a:r>
            <a:br/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прочности при растяжении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414" name="CustomShape 2"/>
          <p:cNvSpPr/>
          <p:nvPr/>
        </p:nvSpPr>
        <p:spPr>
          <a:xfrm>
            <a:off x="720000" y="1728000"/>
            <a:ext cx="3310920" cy="240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Значения выхода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от 1071 до 3849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По умолчанию </a:t>
            </a: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Arial"/>
              </a:rPr>
              <a:t>→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После подбора 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гиперпараметров </a:t>
            </a: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Arial"/>
              </a:rPr>
              <a:t>↓</a:t>
            </a:r>
            <a:endParaRPr lang="ru-RU" sz="2000" b="0" strike="noStrike" spc="-1">
              <a:latin typeface="Arial"/>
            </a:endParaRPr>
          </a:p>
        </p:txBody>
      </p:sp>
      <p:pic>
        <p:nvPicPr>
          <p:cNvPr id="415" name="Рисунок 414"/>
          <p:cNvPicPr/>
          <p:nvPr/>
        </p:nvPicPr>
        <p:blipFill>
          <a:blip r:embed="rId2"/>
          <a:stretch/>
        </p:blipFill>
        <p:spPr>
          <a:xfrm>
            <a:off x="4532040" y="2016000"/>
            <a:ext cx="4970880" cy="2031120"/>
          </a:xfrm>
          <a:prstGeom prst="rect">
            <a:avLst/>
          </a:prstGeom>
          <a:ln>
            <a:noFill/>
          </a:ln>
        </p:spPr>
      </p:pic>
      <p:pic>
        <p:nvPicPr>
          <p:cNvPr id="416" name="Рисунок 415"/>
          <p:cNvPicPr/>
          <p:nvPr/>
        </p:nvPicPr>
        <p:blipFill>
          <a:blip r:embed="rId3"/>
          <a:stretch/>
        </p:blipFill>
        <p:spPr>
          <a:xfrm>
            <a:off x="288000" y="4439160"/>
            <a:ext cx="9286920" cy="1607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Модель для </a:t>
            </a:r>
            <a:r>
              <a:t/>
            </a:r>
            <a:br/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прочности при растяжении</a:t>
            </a:r>
            <a:endParaRPr lang="ru-RU" sz="3600" b="0" strike="noStrike" spc="-1">
              <a:latin typeface="Arial"/>
            </a:endParaRPr>
          </a:p>
        </p:txBody>
      </p:sp>
      <p:pic>
        <p:nvPicPr>
          <p:cNvPr id="418" name="Рисунок 417"/>
          <p:cNvPicPr/>
          <p:nvPr/>
        </p:nvPicPr>
        <p:blipFill>
          <a:blip r:embed="rId2"/>
          <a:stretch/>
        </p:blipFill>
        <p:spPr>
          <a:xfrm>
            <a:off x="1980000" y="1575720"/>
            <a:ext cx="6154920" cy="2580480"/>
          </a:xfrm>
          <a:prstGeom prst="rect">
            <a:avLst/>
          </a:prstGeom>
          <a:ln>
            <a:noFill/>
          </a:ln>
        </p:spPr>
      </p:pic>
      <p:pic>
        <p:nvPicPr>
          <p:cNvPr id="419" name="Рисунок 418"/>
          <p:cNvPicPr/>
          <p:nvPr/>
        </p:nvPicPr>
        <p:blipFill>
          <a:blip r:embed="rId3"/>
          <a:stretch/>
        </p:blipFill>
        <p:spPr>
          <a:xfrm>
            <a:off x="1368000" y="4320000"/>
            <a:ext cx="7342920" cy="999000"/>
          </a:xfrm>
          <a:prstGeom prst="rect">
            <a:avLst/>
          </a:prstGeom>
          <a:ln>
            <a:noFill/>
          </a:ln>
        </p:spPr>
      </p:pic>
      <p:pic>
        <p:nvPicPr>
          <p:cNvPr id="420" name="Рисунок 419"/>
          <p:cNvPicPr/>
          <p:nvPr/>
        </p:nvPicPr>
        <p:blipFill>
          <a:blip r:embed="rId4"/>
          <a:stretch/>
        </p:blipFill>
        <p:spPr>
          <a:xfrm>
            <a:off x="1512000" y="5472000"/>
            <a:ext cx="7048800" cy="1006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Модель для </a:t>
            </a:r>
            <a:endParaRPr lang="ru-RU" sz="3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соотношения матрица-наполнитель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422" name="CustomShape 2"/>
          <p:cNvSpPr/>
          <p:nvPr/>
        </p:nvSpPr>
        <p:spPr>
          <a:xfrm>
            <a:off x="720000" y="1728000"/>
            <a:ext cx="4320360" cy="240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15000"/>
              </a:lnSpc>
            </a:pPr>
            <a:r>
              <a:rPr lang="ru-RU" sz="2200" b="0" strike="noStrike" spc="-1">
                <a:solidFill>
                  <a:srgbClr val="333333"/>
                </a:solidFill>
                <a:latin typeface="Arial"/>
                <a:ea typeface="DejaVu Sans"/>
              </a:rPr>
              <a:t>MLPRegressor </a:t>
            </a:r>
            <a:endParaRPr lang="ru-RU" sz="2200" b="0" strike="noStrike" spc="-1">
              <a:latin typeface="Arial"/>
            </a:endParaRPr>
          </a:p>
          <a:p>
            <a:pPr>
              <a:lnSpc>
                <a:spcPct val="115000"/>
              </a:lnSpc>
            </a:pPr>
            <a:r>
              <a:rPr lang="ru-RU" sz="2200" b="0" strike="noStrike" spc="-1">
                <a:solidFill>
                  <a:srgbClr val="333333"/>
                </a:solidFill>
                <a:latin typeface="Arial"/>
                <a:ea typeface="DejaVu Sans"/>
              </a:rPr>
              <a:t>из библиотеки sklearn</a:t>
            </a:r>
            <a:endParaRPr lang="ru-RU" sz="2200" b="0" strike="noStrike" spc="-1">
              <a:latin typeface="Arial"/>
            </a:endParaRPr>
          </a:p>
        </p:txBody>
      </p:sp>
      <p:pic>
        <p:nvPicPr>
          <p:cNvPr id="423" name="Рисунок 422"/>
          <p:cNvPicPr/>
          <p:nvPr/>
        </p:nvPicPr>
        <p:blipFill>
          <a:blip r:embed="rId2"/>
          <a:stretch/>
        </p:blipFill>
        <p:spPr>
          <a:xfrm>
            <a:off x="5736600" y="1727640"/>
            <a:ext cx="3514320" cy="2303280"/>
          </a:xfrm>
          <a:prstGeom prst="rect">
            <a:avLst/>
          </a:prstGeom>
          <a:ln>
            <a:noFill/>
          </a:ln>
        </p:spPr>
      </p:pic>
      <p:pic>
        <p:nvPicPr>
          <p:cNvPr id="424" name="Рисунок 423"/>
          <p:cNvPicPr/>
          <p:nvPr/>
        </p:nvPicPr>
        <p:blipFill>
          <a:blip r:embed="rId3"/>
          <a:stretch/>
        </p:blipFill>
        <p:spPr>
          <a:xfrm>
            <a:off x="467640" y="4680000"/>
            <a:ext cx="4643280" cy="1696320"/>
          </a:xfrm>
          <a:prstGeom prst="rect">
            <a:avLst/>
          </a:prstGeom>
          <a:ln>
            <a:noFill/>
          </a:ln>
        </p:spPr>
      </p:pic>
      <p:pic>
        <p:nvPicPr>
          <p:cNvPr id="425" name="Рисунок 424"/>
          <p:cNvPicPr/>
          <p:nvPr/>
        </p:nvPicPr>
        <p:blipFill>
          <a:blip r:embed="rId4"/>
          <a:stretch/>
        </p:blipFill>
        <p:spPr>
          <a:xfrm>
            <a:off x="5184000" y="4788000"/>
            <a:ext cx="4394160" cy="878760"/>
          </a:xfrm>
          <a:prstGeom prst="rect">
            <a:avLst/>
          </a:prstGeom>
          <a:ln>
            <a:noFill/>
          </a:ln>
        </p:spPr>
      </p:pic>
      <p:sp>
        <p:nvSpPr>
          <p:cNvPr id="426" name="CustomShape 3"/>
          <p:cNvSpPr/>
          <p:nvPr/>
        </p:nvSpPr>
        <p:spPr>
          <a:xfrm>
            <a:off x="5472000" y="5868000"/>
            <a:ext cx="3731400" cy="34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latin typeface="Arial"/>
              </a:rPr>
              <a:t>Значения выхода от 0.39 до 5.46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Модель для </a:t>
            </a:r>
            <a:endParaRPr lang="ru-RU" sz="3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соотношения матрица-наполнитель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428" name="CustomShape 2"/>
          <p:cNvSpPr/>
          <p:nvPr/>
        </p:nvSpPr>
        <p:spPr>
          <a:xfrm>
            <a:off x="862560" y="1728000"/>
            <a:ext cx="3960360" cy="17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333333"/>
                </a:solidFill>
                <a:latin typeface="Arial"/>
                <a:ea typeface="DejaVu Sans"/>
              </a:rPr>
              <a:t>Нейросеть </a:t>
            </a:r>
            <a:endParaRPr lang="ru-RU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333333"/>
                </a:solidFill>
                <a:latin typeface="Arial"/>
                <a:ea typeface="DejaVu Sans"/>
              </a:rPr>
              <a:t>из библиотеки</a:t>
            </a:r>
            <a:endParaRPr lang="ru-RU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333333"/>
                </a:solidFill>
                <a:latin typeface="Arial"/>
                <a:ea typeface="DejaVu Sans"/>
              </a:rPr>
              <a:t>tensorflow</a:t>
            </a:r>
            <a:endParaRPr lang="ru-RU" sz="2400" b="0" strike="noStrike" spc="-1">
              <a:latin typeface="Arial"/>
            </a:endParaRPr>
          </a:p>
        </p:txBody>
      </p:sp>
      <p:pic>
        <p:nvPicPr>
          <p:cNvPr id="429" name="Рисунок 428"/>
          <p:cNvPicPr/>
          <p:nvPr/>
        </p:nvPicPr>
        <p:blipFill>
          <a:blip r:embed="rId2"/>
          <a:stretch/>
        </p:blipFill>
        <p:spPr>
          <a:xfrm>
            <a:off x="6336000" y="1728000"/>
            <a:ext cx="2099520" cy="5197680"/>
          </a:xfrm>
          <a:prstGeom prst="rect">
            <a:avLst/>
          </a:prstGeom>
          <a:ln>
            <a:noFill/>
          </a:ln>
        </p:spPr>
      </p:pic>
      <p:pic>
        <p:nvPicPr>
          <p:cNvPr id="430" name="Рисунок 429"/>
          <p:cNvPicPr/>
          <p:nvPr/>
        </p:nvPicPr>
        <p:blipFill>
          <a:blip r:embed="rId3"/>
          <a:stretch/>
        </p:blipFill>
        <p:spPr>
          <a:xfrm>
            <a:off x="720000" y="3840840"/>
            <a:ext cx="3814920" cy="3038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Постановка задачи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370" name="CustomShape 2"/>
          <p:cNvSpPr/>
          <p:nvPr/>
        </p:nvSpPr>
        <p:spPr>
          <a:xfrm>
            <a:off x="720000" y="1728000"/>
            <a:ext cx="8854920" cy="503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изучить предметную область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провести разведочный анализ данных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разделить данные на тренировочную и тестовую выборки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выполнить препроцессинг (предобаботку)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выбрать базовую модель и модели для подбора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сравнить модели с гиперпараметрами по умолчанию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подобрать гиперпараметры с помощью с помощью поиска по сетке с перекрестной проверкой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сравнить модели после подбора гиперпараметров и выбрать лучшую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сравнить качество лучшей и базовой моделей на тестовой выборке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сравнить качество лучшей модели на тренировочной и тестовой выборке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разработать приложение</a:t>
            </a:r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Модель для </a:t>
            </a:r>
            <a:endParaRPr lang="ru-RU" sz="3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соотношения матрица-наполнитель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432" name="CustomShape 2"/>
          <p:cNvSpPr/>
          <p:nvPr/>
        </p:nvSpPr>
        <p:spPr>
          <a:xfrm>
            <a:off x="720000" y="2016000"/>
            <a:ext cx="285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Обучение</a:t>
            </a:r>
            <a:endParaRPr lang="ru-RU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нейросети</a:t>
            </a:r>
            <a:endParaRPr lang="ru-RU" sz="2800" b="0" strike="noStrike" spc="-1">
              <a:latin typeface="Arial"/>
            </a:endParaRPr>
          </a:p>
        </p:txBody>
      </p:sp>
      <p:sp>
        <p:nvSpPr>
          <p:cNvPr id="433" name="CustomShape 3"/>
          <p:cNvSpPr/>
          <p:nvPr/>
        </p:nvSpPr>
        <p:spPr>
          <a:xfrm>
            <a:off x="3714480" y="2016000"/>
            <a:ext cx="285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Борьба с переобучением: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ранняя остановка</a:t>
            </a:r>
            <a:endParaRPr lang="ru-RU" sz="2000" b="0" strike="noStrike" spc="-1">
              <a:latin typeface="Arial"/>
            </a:endParaRPr>
          </a:p>
        </p:txBody>
      </p:sp>
      <p:sp>
        <p:nvSpPr>
          <p:cNvPr id="434" name="CustomShape 4"/>
          <p:cNvSpPr/>
          <p:nvPr/>
        </p:nvSpPr>
        <p:spPr>
          <a:xfrm>
            <a:off x="6708960" y="2016000"/>
            <a:ext cx="285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Борьба с переобучением: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Dropout</a:t>
            </a:r>
            <a:endParaRPr lang="ru-RU" sz="2000" b="0" strike="noStrike" spc="-1">
              <a:latin typeface="Arial"/>
            </a:endParaRPr>
          </a:p>
        </p:txBody>
      </p:sp>
      <p:pic>
        <p:nvPicPr>
          <p:cNvPr id="435" name="Рисунок 434"/>
          <p:cNvPicPr/>
          <p:nvPr/>
        </p:nvPicPr>
        <p:blipFill>
          <a:blip r:embed="rId2"/>
          <a:stretch/>
        </p:blipFill>
        <p:spPr>
          <a:xfrm>
            <a:off x="393840" y="3960000"/>
            <a:ext cx="2989080" cy="2721960"/>
          </a:xfrm>
          <a:prstGeom prst="rect">
            <a:avLst/>
          </a:prstGeom>
          <a:ln>
            <a:noFill/>
          </a:ln>
        </p:spPr>
      </p:pic>
      <p:pic>
        <p:nvPicPr>
          <p:cNvPr id="436" name="Рисунок 435"/>
          <p:cNvPicPr/>
          <p:nvPr/>
        </p:nvPicPr>
        <p:blipFill>
          <a:blip r:embed="rId3"/>
          <a:stretch/>
        </p:blipFill>
        <p:spPr>
          <a:xfrm>
            <a:off x="3361320" y="3911040"/>
            <a:ext cx="2973600" cy="2711880"/>
          </a:xfrm>
          <a:prstGeom prst="rect">
            <a:avLst/>
          </a:prstGeom>
          <a:ln>
            <a:noFill/>
          </a:ln>
        </p:spPr>
      </p:pic>
      <p:pic>
        <p:nvPicPr>
          <p:cNvPr id="437" name="Рисунок 436"/>
          <p:cNvPicPr/>
          <p:nvPr/>
        </p:nvPicPr>
        <p:blipFill>
          <a:blip r:embed="rId4"/>
          <a:stretch/>
        </p:blipFill>
        <p:spPr>
          <a:xfrm>
            <a:off x="6480000" y="3827520"/>
            <a:ext cx="3022920" cy="2723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Модель для </a:t>
            </a:r>
            <a:endParaRPr lang="ru-RU" sz="3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соотношения матрица-наполнитель</a:t>
            </a:r>
            <a:endParaRPr lang="ru-RU" sz="3600" b="0" strike="noStrike" spc="-1">
              <a:latin typeface="Arial"/>
            </a:endParaRPr>
          </a:p>
        </p:txBody>
      </p:sp>
      <p:pic>
        <p:nvPicPr>
          <p:cNvPr id="439" name="Рисунок 438"/>
          <p:cNvPicPr/>
          <p:nvPr/>
        </p:nvPicPr>
        <p:blipFill>
          <a:blip r:embed="rId2"/>
          <a:stretch/>
        </p:blipFill>
        <p:spPr>
          <a:xfrm>
            <a:off x="4320000" y="1789920"/>
            <a:ext cx="5288400" cy="1665000"/>
          </a:xfrm>
          <a:prstGeom prst="rect">
            <a:avLst/>
          </a:prstGeom>
          <a:ln>
            <a:noFill/>
          </a:ln>
        </p:spPr>
      </p:pic>
      <p:pic>
        <p:nvPicPr>
          <p:cNvPr id="440" name="Рисунок 439"/>
          <p:cNvPicPr/>
          <p:nvPr/>
        </p:nvPicPr>
        <p:blipFill>
          <a:blip r:embed="rId3"/>
          <a:stretch/>
        </p:blipFill>
        <p:spPr>
          <a:xfrm>
            <a:off x="4359600" y="3426480"/>
            <a:ext cx="5248800" cy="1684440"/>
          </a:xfrm>
          <a:prstGeom prst="rect">
            <a:avLst/>
          </a:prstGeom>
          <a:ln>
            <a:noFill/>
          </a:ln>
        </p:spPr>
      </p:pic>
      <p:pic>
        <p:nvPicPr>
          <p:cNvPr id="441" name="Рисунок 440"/>
          <p:cNvPicPr/>
          <p:nvPr/>
        </p:nvPicPr>
        <p:blipFill>
          <a:blip r:embed="rId4"/>
          <a:stretch/>
        </p:blipFill>
        <p:spPr>
          <a:xfrm>
            <a:off x="4335120" y="5112000"/>
            <a:ext cx="5273280" cy="1654920"/>
          </a:xfrm>
          <a:prstGeom prst="rect">
            <a:avLst/>
          </a:prstGeom>
          <a:ln>
            <a:noFill/>
          </a:ln>
        </p:spPr>
      </p:pic>
      <p:pic>
        <p:nvPicPr>
          <p:cNvPr id="442" name="Рисунок 441"/>
          <p:cNvPicPr/>
          <p:nvPr/>
        </p:nvPicPr>
        <p:blipFill>
          <a:blip r:embed="rId5"/>
          <a:stretch/>
        </p:blipFill>
        <p:spPr>
          <a:xfrm>
            <a:off x="324000" y="2844000"/>
            <a:ext cx="4282920" cy="1150920"/>
          </a:xfrm>
          <a:prstGeom prst="rect">
            <a:avLst/>
          </a:prstGeom>
          <a:ln>
            <a:solidFill>
              <a:srgbClr val="1C1C1C"/>
            </a:solidFill>
          </a:ln>
        </p:spPr>
      </p:pic>
      <p:sp>
        <p:nvSpPr>
          <p:cNvPr id="443" name="CustomShape 2"/>
          <p:cNvSpPr/>
          <p:nvPr/>
        </p:nvSpPr>
        <p:spPr>
          <a:xfrm>
            <a:off x="353520" y="4176000"/>
            <a:ext cx="3822120" cy="201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200" b="0" strike="noStrike" spc="-1">
                <a:solidFill>
                  <a:srgbClr val="3465A4"/>
                </a:solidFill>
                <a:latin typeface="Arial"/>
                <a:ea typeface="DejaVu Sans"/>
              </a:rPr>
              <a:t>Выбираю нейросеть, </a:t>
            </a:r>
            <a:endParaRPr lang="ru-RU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200" b="0" strike="noStrike" spc="-1">
                <a:solidFill>
                  <a:srgbClr val="3465A4"/>
                </a:solidFill>
                <a:latin typeface="Arial"/>
                <a:ea typeface="DejaVu Sans"/>
              </a:rPr>
              <a:t>обученную</a:t>
            </a:r>
            <a:endParaRPr lang="ru-RU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2200" b="0" strike="noStrike" spc="-1">
                <a:solidFill>
                  <a:srgbClr val="3465A4"/>
                </a:solidFill>
                <a:latin typeface="Arial"/>
                <a:ea typeface="DejaVu Sans"/>
              </a:rPr>
              <a:t>с ранней остановкой</a:t>
            </a:r>
            <a:endParaRPr lang="ru-RU" sz="2200" b="0" strike="noStrike" spc="-1">
              <a:latin typeface="Arial"/>
            </a:endParaRPr>
          </a:p>
        </p:txBody>
      </p:sp>
      <p:pic>
        <p:nvPicPr>
          <p:cNvPr id="444" name="Рисунок 443"/>
          <p:cNvPicPr/>
          <p:nvPr/>
        </p:nvPicPr>
        <p:blipFill>
          <a:blip r:embed="rId6"/>
          <a:stretch/>
        </p:blipFill>
        <p:spPr>
          <a:xfrm>
            <a:off x="216000" y="6408000"/>
            <a:ext cx="5182920" cy="691200"/>
          </a:xfrm>
          <a:prstGeom prst="rect">
            <a:avLst/>
          </a:prstGeom>
          <a:ln>
            <a:solidFill>
              <a:srgbClr val="1C1C1C"/>
            </a:solidFill>
          </a:ln>
        </p:spPr>
      </p:pic>
      <p:sp>
        <p:nvSpPr>
          <p:cNvPr id="445" name="CustomShape 3"/>
          <p:cNvSpPr/>
          <p:nvPr/>
        </p:nvSpPr>
        <p:spPr>
          <a:xfrm>
            <a:off x="288000" y="1944000"/>
            <a:ext cx="3731400" cy="34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latin typeface="Arial"/>
              </a:rPr>
              <a:t>Значения выхода от 0.39 до 5.46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Разработка веб-приложения</a:t>
            </a:r>
            <a:endParaRPr lang="ru-RU" sz="3600" b="0" strike="noStrike" spc="-1">
              <a:latin typeface="Arial"/>
            </a:endParaRPr>
          </a:p>
        </p:txBody>
      </p:sp>
      <p:pic>
        <p:nvPicPr>
          <p:cNvPr id="447" name="Рисунок 446"/>
          <p:cNvPicPr/>
          <p:nvPr/>
        </p:nvPicPr>
        <p:blipFill>
          <a:blip r:embed="rId2"/>
          <a:stretch/>
        </p:blipFill>
        <p:spPr>
          <a:xfrm>
            <a:off x="720000" y="2049840"/>
            <a:ext cx="8854920" cy="4394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Разработка веб-приложения</a:t>
            </a:r>
            <a:endParaRPr lang="ru-RU" sz="3600" b="0" strike="noStrike" spc="-1">
              <a:latin typeface="Arial"/>
            </a:endParaRPr>
          </a:p>
        </p:txBody>
      </p:sp>
      <p:pic>
        <p:nvPicPr>
          <p:cNvPr id="449" name="Рисунок 448"/>
          <p:cNvPicPr/>
          <p:nvPr/>
        </p:nvPicPr>
        <p:blipFill>
          <a:blip r:embed="rId2"/>
          <a:stretch/>
        </p:blipFill>
        <p:spPr>
          <a:xfrm>
            <a:off x="720000" y="1927440"/>
            <a:ext cx="8854920" cy="464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latin typeface="Arial"/>
              </a:rPr>
              <a:t>Результаты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451" name="CustomShape 2"/>
          <p:cNvSpPr/>
          <p:nvPr/>
        </p:nvSpPr>
        <p:spPr>
          <a:xfrm>
            <a:off x="504000" y="1764000"/>
            <a:ext cx="9071640" cy="93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 algn="ctr">
              <a:lnSpc>
                <a:spcPct val="100000"/>
              </a:lnSpc>
              <a:spcBef>
                <a:spcPts val="1417"/>
              </a:spcBef>
            </a:pPr>
            <a:r>
              <a:rPr lang="ru-RU" sz="3200" b="0" strike="noStrike" spc="-1">
                <a:solidFill>
                  <a:srgbClr val="3465A4"/>
                </a:solidFill>
                <a:latin typeface="Arial Black"/>
              </a:rPr>
              <a:t>Задача не решена</a:t>
            </a:r>
            <a:endParaRPr lang="ru-RU" sz="3200" b="0" strike="noStrike" spc="-1">
              <a:latin typeface="Arial"/>
            </a:endParaRPr>
          </a:p>
        </p:txBody>
      </p:sp>
      <p:sp>
        <p:nvSpPr>
          <p:cNvPr id="452" name="CustomShape 3"/>
          <p:cNvSpPr/>
          <p:nvPr/>
        </p:nvSpPr>
        <p:spPr>
          <a:xfrm>
            <a:off x="1008000" y="3240000"/>
            <a:ext cx="7919640" cy="323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200" b="0" strike="noStrike" spc="-1">
                <a:latin typeface="Arial"/>
              </a:rPr>
              <a:t>Дальнейшие поиски решения могли бы включать:</a:t>
            </a:r>
          </a:p>
          <a:p>
            <a:pPr marL="432000" indent="-323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200" b="0" strike="noStrike" spc="-1">
                <a:latin typeface="Arial"/>
              </a:rPr>
              <a:t>проконсультироваться у экспертов</a:t>
            </a:r>
          </a:p>
          <a:p>
            <a:pPr marL="432000" indent="-323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200" b="0" strike="noStrike" spc="-1">
                <a:latin typeface="Arial"/>
              </a:rPr>
              <a:t>уточнить постановку задачи</a:t>
            </a:r>
          </a:p>
          <a:p>
            <a:pPr marL="432000" indent="-323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200" b="0" strike="noStrike" spc="-1">
                <a:latin typeface="Arial"/>
              </a:rPr>
              <a:t>исследовать сырые данные</a:t>
            </a:r>
          </a:p>
          <a:p>
            <a:pPr marL="432000" indent="-323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200" b="0" strike="noStrike" spc="-1">
                <a:latin typeface="Arial"/>
              </a:rPr>
              <a:t>провести отбор признаков и уменьшение размерности</a:t>
            </a:r>
          </a:p>
          <a:p>
            <a:pPr marL="432000" indent="-323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200" b="0" strike="noStrike" spc="-1">
                <a:latin typeface="Arial"/>
              </a:rPr>
              <a:t>поэкспериментировать с градиентным бустингом</a:t>
            </a:r>
          </a:p>
          <a:p>
            <a:pPr marL="432000" indent="-323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200" b="0" strike="noStrike" spc="-1">
                <a:latin typeface="Arial"/>
              </a:rPr>
              <a:t>углубиться в нейросети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CustomShape 1"/>
          <p:cNvSpPr/>
          <p:nvPr/>
        </p:nvSpPr>
        <p:spPr>
          <a:xfrm>
            <a:off x="792000" y="1008000"/>
            <a:ext cx="8566920" cy="323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4000" b="1" strike="noStrike" spc="-1">
                <a:solidFill>
                  <a:srgbClr val="333333"/>
                </a:solidFill>
                <a:latin typeface="Arial"/>
                <a:ea typeface="DejaVu Sans"/>
              </a:rPr>
              <a:t>Спасибо за внимание!</a:t>
            </a:r>
            <a:endParaRPr lang="ru-RU" sz="40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Разведочный анализ данных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372" name="CustomShape 2"/>
          <p:cNvSpPr/>
          <p:nvPr/>
        </p:nvSpPr>
        <p:spPr>
          <a:xfrm>
            <a:off x="1656000" y="1728000"/>
            <a:ext cx="6982920" cy="503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X_bp (матрица из базальтопластика):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50000"/>
              </a:lnSpc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 признаков: 10 и индекс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50000"/>
              </a:lnSpc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 строк: 1023</a:t>
            </a:r>
            <a:endParaRPr lang="ru-RU" sz="1800" b="0" strike="noStrike" spc="-1">
              <a:latin typeface="Arial"/>
            </a:endParaRPr>
          </a:p>
          <a:p>
            <a:pPr>
              <a:lnSpc>
                <a:spcPct val="150000"/>
              </a:lnSpc>
            </a:pPr>
            <a:endParaRPr lang="ru-RU" sz="1800" b="0" strike="noStrike" spc="-1"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X_nup (наполнитель из углепластика):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50000"/>
              </a:lnSpc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 признаков: 3 и индекс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50000"/>
              </a:lnSpc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 строк: 1040</a:t>
            </a:r>
            <a:endParaRPr lang="ru-RU" sz="1800" b="0" strike="noStrike" spc="-1">
              <a:latin typeface="Arial"/>
            </a:endParaRPr>
          </a:p>
          <a:p>
            <a:pPr>
              <a:lnSpc>
                <a:spcPct val="150000"/>
              </a:lnSpc>
            </a:pPr>
            <a:endParaRPr lang="ru-RU" sz="1800" b="0" strike="noStrike" spc="-1">
              <a:latin typeface="Arial"/>
            </a:endParaRPr>
          </a:p>
          <a:p>
            <a:pPr>
              <a:lnSpc>
                <a:spcPct val="150000"/>
              </a:lnSpc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Объединение с типом INNER по индексу, получилось: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50000"/>
              </a:lnSpc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признаков: 13</a:t>
            </a:r>
            <a:endParaRPr lang="ru-RU" sz="1800" b="0" strike="noStrike" spc="-1">
              <a:latin typeface="Arial"/>
            </a:endParaRPr>
          </a:p>
          <a:p>
            <a:pPr marL="432000" indent="-322920">
              <a:lnSpc>
                <a:spcPct val="150000"/>
              </a:lnSpc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333333"/>
                </a:solidFill>
                <a:latin typeface="Arial"/>
                <a:ea typeface="DejaVu Sans"/>
              </a:rPr>
              <a:t>строк: 1023</a:t>
            </a:r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Разведочный анализ данных</a:t>
            </a:r>
            <a:endParaRPr lang="ru-RU" sz="3600" b="0" strike="noStrike" spc="-1">
              <a:latin typeface="Arial"/>
            </a:endParaRPr>
          </a:p>
        </p:txBody>
      </p:sp>
      <p:pic>
        <p:nvPicPr>
          <p:cNvPr id="374" name="Рисунок 373"/>
          <p:cNvPicPr/>
          <p:nvPr/>
        </p:nvPicPr>
        <p:blipFill>
          <a:blip r:embed="rId2"/>
          <a:stretch/>
        </p:blipFill>
        <p:spPr>
          <a:xfrm>
            <a:off x="720000" y="1584000"/>
            <a:ext cx="4157640" cy="4787640"/>
          </a:xfrm>
          <a:prstGeom prst="rect">
            <a:avLst/>
          </a:prstGeom>
          <a:ln>
            <a:noFill/>
          </a:ln>
        </p:spPr>
      </p:pic>
      <p:pic>
        <p:nvPicPr>
          <p:cNvPr id="375" name="Рисунок 374"/>
          <p:cNvPicPr/>
          <p:nvPr/>
        </p:nvPicPr>
        <p:blipFill>
          <a:blip r:embed="rId3"/>
          <a:stretch/>
        </p:blipFill>
        <p:spPr>
          <a:xfrm>
            <a:off x="5443920" y="1584000"/>
            <a:ext cx="3747240" cy="4787640"/>
          </a:xfrm>
          <a:prstGeom prst="rect">
            <a:avLst/>
          </a:prstGeom>
          <a:ln>
            <a:noFill/>
          </a:ln>
        </p:spPr>
      </p:pic>
      <p:sp>
        <p:nvSpPr>
          <p:cNvPr id="376" name="CustomShape 2"/>
          <p:cNvSpPr/>
          <p:nvPr/>
        </p:nvSpPr>
        <p:spPr>
          <a:xfrm>
            <a:off x="3816000" y="6552000"/>
            <a:ext cx="2563920" cy="48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800" b="0" strike="noStrike" spc="-1">
                <a:solidFill>
                  <a:srgbClr val="3465A4"/>
                </a:solidFill>
                <a:latin typeface="Arial"/>
              </a:rPr>
              <a:t>Пропусков нет</a:t>
            </a:r>
            <a:endParaRPr lang="ru-RU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Гистограммы распределения</a:t>
            </a:r>
            <a:endParaRPr lang="ru-RU" sz="3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и диаграммы “ящик с усами”</a:t>
            </a:r>
            <a:endParaRPr lang="ru-RU" sz="3600" b="0" strike="noStrike" spc="-1">
              <a:latin typeface="Arial"/>
            </a:endParaRPr>
          </a:p>
        </p:txBody>
      </p:sp>
      <p:pic>
        <p:nvPicPr>
          <p:cNvPr id="378" name="Рисунок 377"/>
          <p:cNvPicPr/>
          <p:nvPr/>
        </p:nvPicPr>
        <p:blipFill>
          <a:blip r:embed="rId2"/>
          <a:stretch/>
        </p:blipFill>
        <p:spPr>
          <a:xfrm>
            <a:off x="719640" y="2021040"/>
            <a:ext cx="2850480" cy="3516840"/>
          </a:xfrm>
          <a:prstGeom prst="rect">
            <a:avLst/>
          </a:prstGeom>
          <a:ln>
            <a:noFill/>
          </a:ln>
        </p:spPr>
      </p:pic>
      <p:pic>
        <p:nvPicPr>
          <p:cNvPr id="379" name="Рисунок 378"/>
          <p:cNvPicPr/>
          <p:nvPr/>
        </p:nvPicPr>
        <p:blipFill>
          <a:blip r:embed="rId3"/>
          <a:stretch/>
        </p:blipFill>
        <p:spPr>
          <a:xfrm>
            <a:off x="3714120" y="1997280"/>
            <a:ext cx="2850480" cy="3564000"/>
          </a:xfrm>
          <a:prstGeom prst="rect">
            <a:avLst/>
          </a:prstGeom>
          <a:ln>
            <a:noFill/>
          </a:ln>
        </p:spPr>
      </p:pic>
      <p:pic>
        <p:nvPicPr>
          <p:cNvPr id="380" name="Рисунок 379"/>
          <p:cNvPicPr/>
          <p:nvPr/>
        </p:nvPicPr>
        <p:blipFill>
          <a:blip r:embed="rId4"/>
          <a:stretch/>
        </p:blipFill>
        <p:spPr>
          <a:xfrm>
            <a:off x="6708600" y="2016000"/>
            <a:ext cx="2850480" cy="2180160"/>
          </a:xfrm>
          <a:prstGeom prst="rect">
            <a:avLst/>
          </a:prstGeom>
          <a:ln>
            <a:noFill/>
          </a:ln>
        </p:spPr>
      </p:pic>
      <p:sp>
        <p:nvSpPr>
          <p:cNvPr id="381" name="CustomShape 2"/>
          <p:cNvSpPr/>
          <p:nvPr/>
        </p:nvSpPr>
        <p:spPr>
          <a:xfrm>
            <a:off x="936000" y="5904000"/>
            <a:ext cx="8171640" cy="99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indent="-214920">
              <a:lnSpc>
                <a:spcPct val="115000"/>
              </a:lnSpc>
              <a:buClr>
                <a:srgbClr val="3465A4"/>
              </a:buClr>
              <a:buSzPct val="80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Большинство — количественные, вещественные, положительные, нормально распределенные</a:t>
            </a:r>
            <a:endParaRPr lang="ru-RU" sz="1800" b="0" strike="noStrike" spc="-1">
              <a:latin typeface="Arial"/>
            </a:endParaRPr>
          </a:p>
          <a:p>
            <a:pPr marL="216000" indent="-214920">
              <a:lnSpc>
                <a:spcPct val="115000"/>
              </a:lnSpc>
              <a:buClr>
                <a:srgbClr val="3465A4"/>
              </a:buClr>
              <a:buSzPct val="80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Угол нашивки — категориальный, бинарный</a:t>
            </a:r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Попарные графики рассеяния точек</a:t>
            </a:r>
            <a:endParaRPr lang="ru-RU" sz="3600" b="0" strike="noStrike" spc="-1">
              <a:latin typeface="Arial"/>
            </a:endParaRPr>
          </a:p>
        </p:txBody>
      </p:sp>
      <p:pic>
        <p:nvPicPr>
          <p:cNvPr id="383" name="Рисунок 382"/>
          <p:cNvPicPr/>
          <p:nvPr/>
        </p:nvPicPr>
        <p:blipFill>
          <a:blip r:embed="rId2"/>
          <a:stretch/>
        </p:blipFill>
        <p:spPr>
          <a:xfrm>
            <a:off x="648000" y="1476000"/>
            <a:ext cx="5543640" cy="5543640"/>
          </a:xfrm>
          <a:prstGeom prst="rect">
            <a:avLst/>
          </a:prstGeom>
          <a:ln>
            <a:noFill/>
          </a:ln>
        </p:spPr>
      </p:pic>
      <p:sp>
        <p:nvSpPr>
          <p:cNvPr id="384" name="CustomShape 2"/>
          <p:cNvSpPr/>
          <p:nvPr/>
        </p:nvSpPr>
        <p:spPr>
          <a:xfrm>
            <a:off x="6624000" y="1656000"/>
            <a:ext cx="2954160" cy="5110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333333"/>
                </a:solidFill>
                <a:latin typeface="Arial"/>
                <a:ea typeface="DejaVu Sans"/>
              </a:rPr>
              <a:t>Выбросы есть</a:t>
            </a:r>
            <a:endParaRPr lang="ru-RU" sz="24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4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333333"/>
                </a:solidFill>
                <a:latin typeface="Arial"/>
                <a:ea typeface="DejaVu Sans"/>
              </a:rPr>
              <a:t>Зависимостей нет</a:t>
            </a:r>
            <a:endParaRPr lang="ru-RU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Выбросы</a:t>
            </a:r>
            <a:endParaRPr lang="ru-RU" sz="3600" b="0" strike="noStrike" spc="-1">
              <a:latin typeface="Arial"/>
            </a:endParaRPr>
          </a:p>
        </p:txBody>
      </p:sp>
      <p:sp>
        <p:nvSpPr>
          <p:cNvPr id="386" name="CustomShape 2"/>
          <p:cNvSpPr/>
          <p:nvPr/>
        </p:nvSpPr>
        <p:spPr>
          <a:xfrm>
            <a:off x="720000" y="1728000"/>
            <a:ext cx="8854920" cy="240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Aft>
                <a:spcPts val="850"/>
              </a:spcAft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Найдено:</a:t>
            </a:r>
            <a:endParaRPr lang="ru-RU" sz="20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850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методом 3-х сигм — 24 выброса</a:t>
            </a:r>
            <a:endParaRPr lang="ru-RU" sz="2000" b="0" strike="noStrike" spc="-1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850"/>
              </a:spcAft>
              <a:buClr>
                <a:srgbClr val="3465A4"/>
              </a:buClr>
              <a:buSzPct val="6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методом межквартильных расстояний — 93 выброса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850"/>
              </a:spcAft>
            </a:pP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850"/>
              </a:spcAft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Удалить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850"/>
              </a:spcAft>
            </a:pPr>
            <a:r>
              <a:rPr lang="ru-RU" sz="2000" b="0" strike="noStrike" spc="-1">
                <a:solidFill>
                  <a:srgbClr val="333333"/>
                </a:solidFill>
                <a:latin typeface="Arial"/>
                <a:ea typeface="DejaVu Sans"/>
              </a:rPr>
              <a:t>осталось 1000 строк</a:t>
            </a:r>
            <a:endParaRPr lang="ru-RU" sz="2000" b="0" strike="noStrike" spc="-1">
              <a:latin typeface="Arial"/>
            </a:endParaRPr>
          </a:p>
        </p:txBody>
      </p:sp>
      <p:pic>
        <p:nvPicPr>
          <p:cNvPr id="387" name="Рисунок 386"/>
          <p:cNvPicPr/>
          <p:nvPr/>
        </p:nvPicPr>
        <p:blipFill>
          <a:blip r:embed="rId2"/>
          <a:stretch/>
        </p:blipFill>
        <p:spPr>
          <a:xfrm>
            <a:off x="720000" y="4453560"/>
            <a:ext cx="8854920" cy="2215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Матрица корреляции</a:t>
            </a:r>
            <a:endParaRPr lang="ru-RU" sz="3600" b="0" strike="noStrike" spc="-1">
              <a:latin typeface="Arial"/>
            </a:endParaRPr>
          </a:p>
        </p:txBody>
      </p:sp>
      <p:pic>
        <p:nvPicPr>
          <p:cNvPr id="389" name="Рисунок 388"/>
          <p:cNvPicPr/>
          <p:nvPr/>
        </p:nvPicPr>
        <p:blipFill>
          <a:blip r:embed="rId2"/>
          <a:stretch/>
        </p:blipFill>
        <p:spPr>
          <a:xfrm>
            <a:off x="432000" y="1656000"/>
            <a:ext cx="6013800" cy="5182920"/>
          </a:xfrm>
          <a:prstGeom prst="rect">
            <a:avLst/>
          </a:prstGeom>
          <a:ln>
            <a:noFill/>
          </a:ln>
        </p:spPr>
      </p:pic>
      <p:sp>
        <p:nvSpPr>
          <p:cNvPr id="390" name="CustomShape 2"/>
          <p:cNvSpPr/>
          <p:nvPr/>
        </p:nvSpPr>
        <p:spPr>
          <a:xfrm>
            <a:off x="6912000" y="1656000"/>
            <a:ext cx="2666160" cy="331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  <a:spcAft>
                <a:spcPts val="1414"/>
              </a:spcAft>
            </a:pPr>
            <a:r>
              <a:rPr lang="ru-RU" sz="2600" b="0" strike="noStrike" spc="-1">
                <a:solidFill>
                  <a:srgbClr val="3465A4"/>
                </a:solidFill>
                <a:latin typeface="Arial"/>
                <a:ea typeface="DejaVu Sans"/>
              </a:rPr>
              <a:t>Линейной</a:t>
            </a:r>
            <a:endParaRPr lang="ru-RU" sz="26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r>
              <a:rPr lang="ru-RU" sz="2600" b="0" strike="noStrike" spc="-1">
                <a:solidFill>
                  <a:srgbClr val="3465A4"/>
                </a:solidFill>
                <a:latin typeface="Arial"/>
                <a:ea typeface="DejaVu Sans"/>
              </a:rPr>
              <a:t>зависимости </a:t>
            </a:r>
            <a:endParaRPr lang="ru-RU" sz="26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r>
              <a:rPr lang="ru-RU" sz="2600" b="0" strike="noStrike" spc="-1">
                <a:solidFill>
                  <a:srgbClr val="3465A4"/>
                </a:solidFill>
                <a:latin typeface="Arial"/>
                <a:ea typeface="DejaVu Sans"/>
              </a:rPr>
              <a:t>нет</a:t>
            </a:r>
            <a:endParaRPr lang="ru-RU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Рисунок 390"/>
          <p:cNvPicPr/>
          <p:nvPr/>
        </p:nvPicPr>
        <p:blipFill>
          <a:blip r:embed="rId2"/>
          <a:stretch/>
        </p:blipFill>
        <p:spPr>
          <a:xfrm>
            <a:off x="612720" y="1728000"/>
            <a:ext cx="8458200" cy="4845600"/>
          </a:xfrm>
          <a:prstGeom prst="rect">
            <a:avLst/>
          </a:prstGeom>
          <a:ln>
            <a:noFill/>
          </a:ln>
        </p:spPr>
      </p:pic>
      <p:sp>
        <p:nvSpPr>
          <p:cNvPr id="392" name="CustomShape 1"/>
          <p:cNvSpPr/>
          <p:nvPr/>
        </p:nvSpPr>
        <p:spPr>
          <a:xfrm>
            <a:off x="720000" y="300960"/>
            <a:ext cx="8854560" cy="113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Предметная область:</a:t>
            </a:r>
            <a:r>
              <a:t/>
            </a:r>
            <a:br/>
            <a:r>
              <a:rPr lang="ru-RU" sz="3600" b="1" strike="noStrike" spc="-1">
                <a:solidFill>
                  <a:srgbClr val="333333"/>
                </a:solidFill>
                <a:latin typeface="Arial"/>
                <a:ea typeface="DejaVu Sans"/>
              </a:rPr>
              <a:t>композитные материалы</a:t>
            </a:r>
            <a:endParaRPr lang="ru-RU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</TotalTime>
  <Words>509</Words>
  <Application>Microsoft Office PowerPoint</Application>
  <PresentationFormat>Произвольный</PresentationFormat>
  <Paragraphs>140</Paragraphs>
  <Slides>25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9</vt:i4>
      </vt:variant>
      <vt:variant>
        <vt:lpstr>Заголовки слайдов</vt:lpstr>
      </vt:variant>
      <vt:variant>
        <vt:i4>25</vt:i4>
      </vt:variant>
    </vt:vector>
  </HeadingPairs>
  <TitlesOfParts>
    <vt:vector size="34" baseType="lpstr"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Impress</dc:title>
  <dc:subject/>
  <dc:creator/>
  <dc:description/>
  <cp:lastModifiedBy>Somehow</cp:lastModifiedBy>
  <cp:revision>22</cp:revision>
  <dcterms:created xsi:type="dcterms:W3CDTF">2022-04-21T01:29:43Z</dcterms:created>
  <dcterms:modified xsi:type="dcterms:W3CDTF">2022-06-14T12:28:22Z</dcterms:modified>
  <dc:language>ru-RU</dc:language>
</cp:coreProperties>
</file>